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5" r:id="rId7"/>
    <p:sldId id="279" r:id="rId8"/>
    <p:sldId id="281" r:id="rId9"/>
    <p:sldId id="283" r:id="rId10"/>
    <p:sldId id="284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9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C6539-54B1-4EA2-8A7B-DA5A09C456E0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187C6-322B-4636-9777-6084170C61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035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C6539-54B1-4EA2-8A7B-DA5A09C456E0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187C6-322B-4636-9777-6084170C61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354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C6539-54B1-4EA2-8A7B-DA5A09C456E0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187C6-322B-4636-9777-6084170C61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8668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53848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6D41E4F3-9191-47A1-A0DB-15DAAB44829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163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C6539-54B1-4EA2-8A7B-DA5A09C456E0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187C6-322B-4636-9777-6084170C61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756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C6539-54B1-4EA2-8A7B-DA5A09C456E0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187C6-322B-4636-9777-6084170C61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340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C6539-54B1-4EA2-8A7B-DA5A09C456E0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187C6-322B-4636-9777-6084170C61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560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C6539-54B1-4EA2-8A7B-DA5A09C456E0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187C6-322B-4636-9777-6084170C61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136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C6539-54B1-4EA2-8A7B-DA5A09C456E0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187C6-322B-4636-9777-6084170C61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1012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C6539-54B1-4EA2-8A7B-DA5A09C456E0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187C6-322B-4636-9777-6084170C61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1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C6539-54B1-4EA2-8A7B-DA5A09C456E0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187C6-322B-4636-9777-6084170C61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263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C6539-54B1-4EA2-8A7B-DA5A09C456E0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187C6-322B-4636-9777-6084170C61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7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C6539-54B1-4EA2-8A7B-DA5A09C456E0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187C6-322B-4636-9777-6084170C61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058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90843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КУЛЬТУРА И ПАМЯТЬ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349305"/>
            <a:ext cx="9144000" cy="2908495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6333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724357"/>
          </a:xfrm>
        </p:spPr>
        <p:txBody>
          <a:bodyPr>
            <a:normAutofit fontScale="92500"/>
          </a:bodyPr>
          <a:lstStyle/>
          <a:p>
            <a:r>
              <a:rPr lang="ru-RU" b="1" i="1" dirty="0"/>
              <a:t>Память и выработка стереотипов</a:t>
            </a:r>
          </a:p>
          <a:p>
            <a:r>
              <a:rPr lang="ru-RU" dirty="0"/>
              <a:t>Функционирование памяти влияет на широкий спектр психологических явлений, в том числе и на выработку стереотипов. </a:t>
            </a:r>
            <a:endParaRPr lang="ru-RU" dirty="0" smtClean="0"/>
          </a:p>
          <a:p>
            <a:r>
              <a:rPr lang="ru-RU" dirty="0" smtClean="0"/>
              <a:t>Так</a:t>
            </a:r>
            <a:r>
              <a:rPr lang="ru-RU" dirty="0"/>
              <a:t>, в одном исследовании (</a:t>
            </a:r>
            <a:r>
              <a:rPr lang="en-US" dirty="0" err="1"/>
              <a:t>Bigler</a:t>
            </a:r>
            <a:r>
              <a:rPr lang="en-US" dirty="0"/>
              <a:t> </a:t>
            </a:r>
            <a:r>
              <a:rPr lang="ru-RU" dirty="0"/>
              <a:t>&amp; </a:t>
            </a:r>
            <a:r>
              <a:rPr lang="en-US" dirty="0" err="1"/>
              <a:t>Liben</a:t>
            </a:r>
            <a:r>
              <a:rPr lang="ru-RU" dirty="0"/>
              <a:t>, 1993) американских детей евро­пейского происхождения попросили запомнить рассказы о белых и неграх, отвечавших или не от­вечавших расовым стереотипам. </a:t>
            </a:r>
            <a:endParaRPr lang="ru-RU" dirty="0" smtClean="0"/>
          </a:p>
          <a:p>
            <a:r>
              <a:rPr lang="ru-RU" dirty="0" smtClean="0"/>
              <a:t>Различные </a:t>
            </a:r>
            <a:r>
              <a:rPr lang="ru-RU" dirty="0"/>
              <a:t>нега­тивные черты ассоциировались в рассказах или с белыми, или с чернокожими героями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Результаты показали, что дети, лучше запоминавшие расска­зы, противоречившие стереотипам, были менее склонны к расовым стереотипам и лучше класси­фицировали людей по многим показателям. </a:t>
            </a:r>
            <a:endParaRPr lang="ru-RU" dirty="0" smtClean="0"/>
          </a:p>
          <a:p>
            <a:r>
              <a:rPr lang="ru-RU" dirty="0" smtClean="0"/>
              <a:t>И </a:t>
            </a:r>
            <a:r>
              <a:rPr lang="ru-RU" dirty="0"/>
              <a:t>на­против, дети, склонные к расовым стереотипам, плохо запоминали тексты, не соответствующие их концепции. </a:t>
            </a:r>
            <a:endParaRPr lang="ru-RU" dirty="0" smtClean="0"/>
          </a:p>
          <a:p>
            <a:r>
              <a:rPr lang="ru-RU" dirty="0" smtClean="0"/>
              <a:t>Следовательно</a:t>
            </a:r>
            <a:r>
              <a:rPr lang="ru-RU" dirty="0"/>
              <a:t>, память может воздей­ствовать на стереотипы и на то, как мы понимаем людей.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6754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37625" y="1125538"/>
            <a:ext cx="7272997" cy="5732462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dirty="0"/>
              <a:t>Английский психолог М. Коул стремился исследовать познавательные процессы в их практической деятельности, т.е. он стремился доказать, что </a:t>
            </a:r>
            <a:r>
              <a:rPr lang="ru-RU" b="1" i="1" dirty="0"/>
              <a:t>традиции</a:t>
            </a:r>
            <a:r>
              <a:rPr lang="ru-RU" dirty="0"/>
              <a:t>, контекст обыденной жизни дифференцируют и структурируют когнитивный опыт и развитие. </a:t>
            </a:r>
          </a:p>
          <a:p>
            <a:pPr eaLnBrk="1" hangingPunct="1">
              <a:lnSpc>
                <a:spcPct val="80000"/>
              </a:lnSpc>
            </a:pPr>
            <a:r>
              <a:rPr lang="ru-RU" b="1" i="1" dirty="0"/>
              <a:t>Цель </a:t>
            </a:r>
            <a:r>
              <a:rPr lang="ru-RU" dirty="0"/>
              <a:t>кросс-культурных исследований - это изучение влияния социокультурной среды на психику человека, а точнее на память, на интеллект и на процессы восприятия. </a:t>
            </a:r>
          </a:p>
          <a:p>
            <a:pPr eaLnBrk="1" hangingPunct="1">
              <a:lnSpc>
                <a:spcPct val="80000"/>
              </a:lnSpc>
            </a:pPr>
            <a:r>
              <a:rPr lang="ru-RU" dirty="0">
                <a:latin typeface="Times New Roman" panose="02020603050405020304" pitchFamily="18" charset="0"/>
              </a:rPr>
              <a:t>М. Коул приводит три направления исследовательских программ, проводимых учеными в разное время. Каждая из них по-своему стремится </a:t>
            </a:r>
            <a:r>
              <a:rPr lang="ru-RU" b="1" i="1" dirty="0">
                <a:latin typeface="Times New Roman" panose="02020603050405020304" pitchFamily="18" charset="0"/>
              </a:rPr>
              <a:t>выявить роль социокультурной среды</a:t>
            </a:r>
            <a:r>
              <a:rPr lang="ru-RU" dirty="0">
                <a:latin typeface="Times New Roman" panose="02020603050405020304" pitchFamily="18" charset="0"/>
              </a:rPr>
              <a:t> в психике с помощью </a:t>
            </a:r>
            <a:r>
              <a:rPr lang="ru-RU" b="1" i="1" dirty="0">
                <a:latin typeface="Times New Roman" panose="02020603050405020304" pitchFamily="18" charset="0"/>
              </a:rPr>
              <a:t>кросс-культурных исследований.</a:t>
            </a:r>
            <a:endParaRPr lang="ru-RU" dirty="0"/>
          </a:p>
        </p:txBody>
      </p:sp>
      <p:pic>
        <p:nvPicPr>
          <p:cNvPr id="5123" name="Содержимое 5" descr="143307_962_1134657950656-benetton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976382" y="1714500"/>
            <a:ext cx="3291840" cy="3405188"/>
          </a:xfrm>
        </p:spPr>
      </p:pic>
      <p:sp>
        <p:nvSpPr>
          <p:cNvPr id="5124" name="Прямоугольник 3"/>
          <p:cNvSpPr>
            <a:spLocks noChangeArrowheads="1"/>
          </p:cNvSpPr>
          <p:nvPr/>
        </p:nvSpPr>
        <p:spPr bwMode="auto">
          <a:xfrm>
            <a:off x="2667000" y="357188"/>
            <a:ext cx="5715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b="1"/>
              <a:t>Программы изучения познавательных процессов</a:t>
            </a:r>
          </a:p>
        </p:txBody>
      </p:sp>
    </p:spTree>
    <p:extLst>
      <p:ext uri="{BB962C8B-B14F-4D97-AF65-F5344CB8AC3E}">
        <p14:creationId xmlns:p14="http://schemas.microsoft.com/office/powerpoint/2010/main" val="2955943968"/>
      </p:ext>
    </p:extLst>
  </p:cSld>
  <p:clrMapOvr>
    <a:masterClrMapping/>
  </p:clrMapOvr>
  <p:transition advClick="0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67285" y="214314"/>
            <a:ext cx="7906043" cy="6643686"/>
          </a:xfrm>
        </p:spPr>
        <p:txBody>
          <a:bodyPr rtlCol="0">
            <a:normAutofit fontScale="92500" lnSpcReduction="10000"/>
          </a:bodyPr>
          <a:lstStyle/>
          <a:p>
            <a:pPr algn="ctr">
              <a:lnSpc>
                <a:spcPct val="80000"/>
              </a:lnSpc>
              <a:buNone/>
              <a:defRPr/>
            </a:pPr>
            <a:endParaRPr lang="ru-RU" sz="1200" b="1" i="1" dirty="0"/>
          </a:p>
          <a:p>
            <a:pPr algn="ctr">
              <a:lnSpc>
                <a:spcPct val="80000"/>
              </a:lnSpc>
              <a:buNone/>
              <a:defRPr/>
            </a:pPr>
            <a:r>
              <a:rPr lang="ru-RU" sz="2400" b="1" dirty="0">
                <a:latin typeface="Times New Roman" pitchFamily="18" charset="0"/>
              </a:rPr>
              <a:t>В первой программе внимание сконцентрировано на </a:t>
            </a:r>
            <a:r>
              <a:rPr lang="ru-RU" sz="2400" b="1" i="1" dirty="0">
                <a:latin typeface="Times New Roman" pitchFamily="18" charset="0"/>
              </a:rPr>
              <a:t>процессах восприятия</a:t>
            </a:r>
            <a:r>
              <a:rPr lang="ru-RU" sz="2400" b="1" dirty="0">
                <a:latin typeface="Times New Roman" pitchFamily="18" charset="0"/>
              </a:rPr>
              <a:t>. Специалистом по экспериментально-психологическим методам в этой экспедиции был </a:t>
            </a:r>
            <a:r>
              <a:rPr lang="ru-RU" sz="2400" b="1" i="1" dirty="0">
                <a:latin typeface="Times New Roman" pitchFamily="18" charset="0"/>
              </a:rPr>
              <a:t>У. X. Р. </a:t>
            </a:r>
            <a:r>
              <a:rPr lang="ru-RU" sz="2400" b="1" i="1" dirty="0" err="1">
                <a:latin typeface="Times New Roman" pitchFamily="18" charset="0"/>
              </a:rPr>
              <a:t>Риверс</a:t>
            </a:r>
            <a:r>
              <a:rPr lang="ru-RU" sz="2400" b="1" dirty="0">
                <a:latin typeface="Times New Roman" pitchFamily="18" charset="0"/>
              </a:rPr>
              <a:t>.</a:t>
            </a:r>
            <a:r>
              <a:rPr lang="ru-RU" sz="2400" dirty="0">
                <a:latin typeface="Times New Roman" pitchFamily="18" charset="0"/>
              </a:rPr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ru-RU" sz="2400" dirty="0">
                <a:latin typeface="Times New Roman" pitchFamily="18" charset="0"/>
              </a:rPr>
              <a:t>Главным в его работе было проверить, справедливо ли мнение о том, что "дикие и </a:t>
            </a:r>
            <a:r>
              <a:rPr lang="ru-RU" sz="2400" dirty="0" err="1">
                <a:latin typeface="Times New Roman" pitchFamily="18" charset="0"/>
              </a:rPr>
              <a:t>полуцивилизованные</a:t>
            </a:r>
            <a:r>
              <a:rPr lang="ru-RU" sz="2400" dirty="0">
                <a:latin typeface="Times New Roman" pitchFamily="18" charset="0"/>
              </a:rPr>
              <a:t> расы демонстрируют более высокую сенсорную чувствительность, чем та, которую можно обнаружить у европейцев". </a:t>
            </a:r>
          </a:p>
          <a:p>
            <a:pPr>
              <a:lnSpc>
                <a:spcPct val="80000"/>
              </a:lnSpc>
              <a:defRPr/>
            </a:pPr>
            <a:r>
              <a:rPr lang="ru-RU" sz="2400" dirty="0" err="1">
                <a:latin typeface="Times New Roman" pitchFamily="18" charset="0"/>
              </a:rPr>
              <a:t>Риверс</a:t>
            </a:r>
            <a:r>
              <a:rPr lang="ru-RU" sz="2400" dirty="0">
                <a:latin typeface="Times New Roman" pitchFamily="18" charset="0"/>
              </a:rPr>
              <a:t> протестировал </a:t>
            </a:r>
            <a:r>
              <a:rPr lang="ru-RU" sz="2400" b="1" i="1" dirty="0">
                <a:latin typeface="Times New Roman" pitchFamily="18" charset="0"/>
              </a:rPr>
              <a:t>170 туземцев</a:t>
            </a:r>
            <a:r>
              <a:rPr lang="ru-RU" sz="2400" dirty="0">
                <a:latin typeface="Times New Roman" pitchFamily="18" charset="0"/>
              </a:rPr>
              <a:t>. Тест на проверку остроты зрения показал, что "величина остроты зрения" у жителей </a:t>
            </a:r>
            <a:r>
              <a:rPr lang="ru-RU" sz="2400" dirty="0" err="1">
                <a:latin typeface="Times New Roman" pitchFamily="18" charset="0"/>
              </a:rPr>
              <a:t>Торресова</a:t>
            </a:r>
            <a:r>
              <a:rPr lang="ru-RU" sz="2400" dirty="0">
                <a:latin typeface="Times New Roman" pitchFamily="18" charset="0"/>
              </a:rPr>
              <a:t> пролива равна 2,1:1. </a:t>
            </a:r>
          </a:p>
          <a:p>
            <a:pPr>
              <a:lnSpc>
                <a:spcPct val="80000"/>
              </a:lnSpc>
              <a:defRPr/>
            </a:pPr>
            <a:r>
              <a:rPr lang="ru-RU" sz="2400" dirty="0">
                <a:latin typeface="Times New Roman" pitchFamily="18" charset="0"/>
              </a:rPr>
              <a:t>Для сравнения были также протестированы жители острова </a:t>
            </a:r>
            <a:r>
              <a:rPr lang="ru-RU" sz="2400" dirty="0" err="1">
                <a:latin typeface="Times New Roman" pitchFamily="18" charset="0"/>
              </a:rPr>
              <a:t>Гельголанд</a:t>
            </a:r>
            <a:r>
              <a:rPr lang="ru-RU" sz="2400" dirty="0">
                <a:latin typeface="Times New Roman" pitchFamily="18" charset="0"/>
              </a:rPr>
              <a:t> у побережья Германии. Эти люди зарабатывали на жизнь рыбной ловлей, как и испытуемые с острова </a:t>
            </a:r>
            <a:r>
              <a:rPr lang="ru-RU" sz="2400" dirty="0" err="1">
                <a:latin typeface="Times New Roman" pitchFamily="18" charset="0"/>
              </a:rPr>
              <a:t>Торресова</a:t>
            </a:r>
            <a:r>
              <a:rPr lang="ru-RU" sz="2400" dirty="0">
                <a:latin typeface="Times New Roman" pitchFamily="18" charset="0"/>
              </a:rPr>
              <a:t> пролива, и были не слишком образованны. Средняя острота зрения для этой группы составила 1,77:1. </a:t>
            </a:r>
          </a:p>
          <a:p>
            <a:pPr>
              <a:lnSpc>
                <a:spcPct val="80000"/>
              </a:lnSpc>
              <a:defRPr/>
            </a:pPr>
            <a:r>
              <a:rPr lang="ru-RU" sz="2400" dirty="0">
                <a:latin typeface="Times New Roman" pitchFamily="18" charset="0"/>
              </a:rPr>
              <a:t>После сравнения этих данных и результатов альтернативных методик измерения остроты зрения </a:t>
            </a:r>
            <a:r>
              <a:rPr lang="ru-RU" sz="2400" dirty="0" err="1">
                <a:latin typeface="Times New Roman" pitchFamily="18" charset="0"/>
              </a:rPr>
              <a:t>Риверс</a:t>
            </a:r>
            <a:r>
              <a:rPr lang="ru-RU" sz="2400" dirty="0">
                <a:latin typeface="Times New Roman" pitchFamily="18" charset="0"/>
              </a:rPr>
              <a:t> заявил: "</a:t>
            </a:r>
            <a:r>
              <a:rPr lang="ru-RU" sz="2400" b="1" i="1" dirty="0">
                <a:latin typeface="Times New Roman" pitchFamily="18" charset="0"/>
              </a:rPr>
              <a:t>Общий вывод, который можно сделать, состоит в том, что острота зрения дикарей и </a:t>
            </a:r>
            <a:r>
              <a:rPr lang="ru-RU" sz="2400" b="1" i="1" dirty="0" err="1">
                <a:latin typeface="Times New Roman" pitchFamily="18" charset="0"/>
              </a:rPr>
              <a:t>полуцивилизованных</a:t>
            </a:r>
            <a:r>
              <a:rPr lang="ru-RU" sz="2400" b="1" i="1" dirty="0">
                <a:latin typeface="Times New Roman" pitchFamily="18" charset="0"/>
              </a:rPr>
              <a:t> людей, хотя и превосходит несколько остроту зрения нормального европейца, но степень этого превосходства не так значительна</a:t>
            </a:r>
            <a:r>
              <a:rPr lang="ru-RU" sz="2400" dirty="0">
                <a:latin typeface="Times New Roman" pitchFamily="18" charset="0"/>
              </a:rPr>
              <a:t>..." </a:t>
            </a:r>
          </a:p>
          <a:p>
            <a:pPr>
              <a:lnSpc>
                <a:spcPct val="80000"/>
              </a:lnSpc>
              <a:defRPr/>
            </a:pPr>
            <a:endParaRPr lang="ru-RU" sz="1800" b="1" i="1" dirty="0">
              <a:latin typeface="Times New Roman" pitchFamily="18" charset="0"/>
            </a:endParaRPr>
          </a:p>
        </p:txBody>
      </p:sp>
      <p:pic>
        <p:nvPicPr>
          <p:cNvPr id="6147" name="Рисунок 6" descr="толпа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9938" y="1571626"/>
            <a:ext cx="3657600" cy="414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57884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3895" y="154745"/>
            <a:ext cx="11535508" cy="4274380"/>
          </a:xfrm>
        </p:spPr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2400" b="1" dirty="0">
                <a:latin typeface="Times New Roman" panose="02020603050405020304" pitchFamily="18" charset="0"/>
              </a:rPr>
              <a:t>Во второй программе внимание сконцентрировано на </a:t>
            </a:r>
            <a:r>
              <a:rPr lang="ru-RU" sz="2400" b="1" i="1" dirty="0">
                <a:latin typeface="Times New Roman" panose="02020603050405020304" pitchFamily="18" charset="0"/>
              </a:rPr>
              <a:t>интеллекте</a:t>
            </a:r>
            <a:r>
              <a:rPr lang="ru-RU" sz="2400" b="1" dirty="0">
                <a:latin typeface="Times New Roman" panose="02020603050405020304" pitchFamily="18" charset="0"/>
              </a:rPr>
              <a:t>.</a:t>
            </a:r>
            <a:r>
              <a:rPr lang="ru-RU" sz="2400" dirty="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endParaRPr lang="ru-RU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2400" dirty="0">
                <a:latin typeface="Times New Roman" panose="02020603050405020304" pitchFamily="18" charset="0"/>
              </a:rPr>
              <a:t>Здесь основным критерием для оценки интеллекта использовался </a:t>
            </a:r>
            <a:r>
              <a:rPr lang="ru-RU" sz="2400" b="1" i="1" dirty="0">
                <a:latin typeface="Times New Roman" panose="02020603050405020304" pitchFamily="18" charset="0"/>
              </a:rPr>
              <a:t>IQ - тест</a:t>
            </a:r>
            <a:r>
              <a:rPr lang="ru-RU" sz="2400" dirty="0">
                <a:latin typeface="Times New Roman" panose="02020603050405020304" pitchFamily="18" charset="0"/>
              </a:rPr>
              <a:t>, созданный </a:t>
            </a:r>
            <a:r>
              <a:rPr lang="ru-RU" sz="2400" b="1" i="1" dirty="0" err="1">
                <a:latin typeface="Times New Roman" panose="02020603050405020304" pitchFamily="18" charset="0"/>
              </a:rPr>
              <a:t>А.Бине</a:t>
            </a:r>
            <a:r>
              <a:rPr lang="ru-RU" sz="2400" b="1" i="1" dirty="0">
                <a:latin typeface="Times New Roman" panose="02020603050405020304" pitchFamily="18" charset="0"/>
              </a:rPr>
              <a:t> и </a:t>
            </a:r>
            <a:r>
              <a:rPr lang="ru-RU" sz="2400" b="1" i="1" dirty="0" err="1">
                <a:latin typeface="Times New Roman" panose="02020603050405020304" pitchFamily="18" charset="0"/>
              </a:rPr>
              <a:t>Т.Симоном</a:t>
            </a:r>
            <a:r>
              <a:rPr lang="ru-RU" sz="2400" dirty="0">
                <a:latin typeface="Times New Roman" panose="02020603050405020304" pitchFamily="18" charset="0"/>
              </a:rPr>
              <a:t>. На начальных этапах исследований ученые пренебрегали предупреждениями </a:t>
            </a:r>
            <a:r>
              <a:rPr lang="ru-RU" sz="2400" dirty="0" err="1">
                <a:latin typeface="Times New Roman" panose="02020603050405020304" pitchFamily="18" charset="0"/>
              </a:rPr>
              <a:t>Бине</a:t>
            </a:r>
            <a:r>
              <a:rPr lang="ru-RU" sz="2400" dirty="0">
                <a:latin typeface="Times New Roman" panose="02020603050405020304" pitchFamily="18" charset="0"/>
              </a:rPr>
              <a:t> и Симона о проблемах, возникающих при тестировании людей с различным культурным опытом. </a:t>
            </a:r>
          </a:p>
          <a:p>
            <a:pPr eaLnBrk="1" hangingPunct="1">
              <a:lnSpc>
                <a:spcPct val="80000"/>
              </a:lnSpc>
            </a:pPr>
            <a:endParaRPr lang="ru-RU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2400" dirty="0">
                <a:latin typeface="Times New Roman" panose="02020603050405020304" pitchFamily="18" charset="0"/>
              </a:rPr>
              <a:t>По мнению самого </a:t>
            </a:r>
            <a:r>
              <a:rPr lang="ru-RU" sz="2400" dirty="0" err="1">
                <a:latin typeface="Times New Roman" panose="02020603050405020304" pitchFamily="18" charset="0"/>
              </a:rPr>
              <a:t>Коула</a:t>
            </a:r>
            <a:r>
              <a:rPr lang="ru-RU" sz="2400" dirty="0">
                <a:latin typeface="Times New Roman" panose="02020603050405020304" pitchFamily="18" charset="0"/>
              </a:rPr>
              <a:t>: "</a:t>
            </a:r>
            <a:r>
              <a:rPr lang="ru-RU" sz="2400" b="1" i="1" dirty="0">
                <a:latin typeface="Times New Roman" panose="02020603050405020304" pitchFamily="18" charset="0"/>
              </a:rPr>
              <a:t>Единственный способ получить </a:t>
            </a:r>
            <a:r>
              <a:rPr lang="ru-RU" sz="2400" b="1" i="1" dirty="0" err="1">
                <a:latin typeface="Times New Roman" panose="02020603050405020304" pitchFamily="18" charset="0"/>
              </a:rPr>
              <a:t>культуронезависимый</a:t>
            </a:r>
            <a:r>
              <a:rPr lang="ru-RU" sz="2400" b="1" i="1" dirty="0">
                <a:latin typeface="Times New Roman" panose="02020603050405020304" pitchFamily="18" charset="0"/>
              </a:rPr>
              <a:t> тест - это разработка заданий, в равной мере являющихся частью жизненного опыта во всех культурах. Следуя логике работы </a:t>
            </a:r>
            <a:r>
              <a:rPr lang="ru-RU" sz="2400" b="1" i="1" dirty="0" err="1">
                <a:latin typeface="Times New Roman" panose="02020603050405020304" pitchFamily="18" charset="0"/>
              </a:rPr>
              <a:t>Бине</a:t>
            </a:r>
            <a:r>
              <a:rPr lang="ru-RU" sz="2400" b="1" i="1" dirty="0">
                <a:latin typeface="Times New Roman" panose="02020603050405020304" pitchFamily="18" charset="0"/>
              </a:rPr>
              <a:t>, это потребует отбора деятельностей, ценимых взрослыми, принадлежащим ко всем культурам (или хотя бы к двум!) и выявления среди них деятельности, эквивалентной по структуре, ценности и частоте осуществления. Но до сих пор никто не выполнил такой исследовательской программы</a:t>
            </a:r>
            <a:r>
              <a:rPr lang="ru-RU" sz="2400" dirty="0">
                <a:latin typeface="Times New Roman" panose="02020603050405020304" pitchFamily="18" charset="0"/>
              </a:rPr>
              <a:t>". </a:t>
            </a:r>
          </a:p>
          <a:p>
            <a:pPr eaLnBrk="1" hangingPunct="1">
              <a:lnSpc>
                <a:spcPct val="80000"/>
              </a:lnSpc>
            </a:pPr>
            <a:endParaRPr lang="ru-RU" sz="1800" dirty="0">
              <a:latin typeface="Times New Roman" panose="02020603050405020304" pitchFamily="18" charset="0"/>
            </a:endParaRPr>
          </a:p>
        </p:txBody>
      </p:sp>
      <p:pic>
        <p:nvPicPr>
          <p:cNvPr id="7171" name="Рисунок 4" descr="benetton-ad_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814" y="4214814"/>
            <a:ext cx="8143875" cy="264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340777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26609" y="0"/>
            <a:ext cx="7040954" cy="6858000"/>
          </a:xfrm>
        </p:spPr>
        <p:txBody>
          <a:bodyPr>
            <a:normAutofit fontScale="55000" lnSpcReduction="2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endParaRPr lang="ru-RU" sz="1800" b="1" dirty="0">
              <a:latin typeface="Times New Roman" panose="02020603050405020304" pitchFamily="18" charset="0"/>
            </a:endParaRPr>
          </a:p>
          <a:p>
            <a:pPr algn="ctr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ru-RU" sz="3200" b="1" dirty="0">
                <a:latin typeface="Times New Roman" panose="02020603050405020304" pitchFamily="18" charset="0"/>
              </a:rPr>
              <a:t> В третьей программе изучалась </a:t>
            </a:r>
            <a:r>
              <a:rPr lang="ru-RU" sz="3200" b="1" i="1" dirty="0">
                <a:latin typeface="Times New Roman" panose="02020603050405020304" pitchFamily="18" charset="0"/>
              </a:rPr>
              <a:t>память</a:t>
            </a:r>
            <a:endParaRPr lang="ru-RU" sz="32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ru-RU" sz="3200" dirty="0">
                <a:latin typeface="Times New Roman" panose="02020603050405020304" pitchFamily="18" charset="0"/>
              </a:rPr>
              <a:t>Коул вместе со своими коллегами изучал особенности памяти у </a:t>
            </a:r>
            <a:r>
              <a:rPr lang="ru-RU" sz="3200" b="1" i="1" dirty="0">
                <a:latin typeface="Times New Roman" panose="02020603050405020304" pitchFamily="18" charset="0"/>
              </a:rPr>
              <a:t>фермеров-рисоводов</a:t>
            </a:r>
            <a:r>
              <a:rPr lang="ru-RU" sz="3200" dirty="0">
                <a:latin typeface="Times New Roman" panose="02020603050405020304" pitchFamily="18" charset="0"/>
              </a:rPr>
              <a:t> племени </a:t>
            </a:r>
            <a:r>
              <a:rPr lang="ru-RU" sz="3200" dirty="0" err="1">
                <a:latin typeface="Times New Roman" panose="02020603050405020304" pitchFamily="18" charset="0"/>
              </a:rPr>
              <a:t>кпелле</a:t>
            </a:r>
            <a:r>
              <a:rPr lang="ru-RU" sz="3200" dirty="0">
                <a:latin typeface="Times New Roman" panose="02020603050405020304" pitchFamily="18" charset="0"/>
              </a:rPr>
              <a:t> в центральной Либерии. Задания, которые они использовали, называлось заданиями на "</a:t>
            </a:r>
            <a:r>
              <a:rPr lang="ru-RU" sz="3200" b="1" i="1" dirty="0">
                <a:latin typeface="Times New Roman" panose="02020603050405020304" pitchFamily="18" charset="0"/>
              </a:rPr>
              <a:t>свободное припоминание</a:t>
            </a:r>
            <a:r>
              <a:rPr lang="ru-RU" sz="3200" dirty="0">
                <a:latin typeface="Times New Roman" panose="02020603050405020304" pitchFamily="18" charset="0"/>
              </a:rPr>
              <a:t>". 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ru-RU" sz="3200" dirty="0">
                <a:latin typeface="Times New Roman" panose="02020603050405020304" pitchFamily="18" charset="0"/>
              </a:rPr>
              <a:t>Испытуемым предъявлялся список слов для запоминания, и они вспоминали их в любом порядке</a:t>
            </a:r>
            <a:r>
              <a:rPr lang="ru-RU" sz="3200" dirty="0" smtClean="0"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ru-RU" sz="3200" dirty="0" smtClean="0">
                <a:latin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</a:rPr>
              <a:t>В результате оказалось, что вопреки легендам о замечательной памяти неграмотных народов, они справлялись с этим заданием хуже, чем это предусматривалось стандартами, полученных от американских исследователей. 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ru-RU" sz="3200" dirty="0">
                <a:latin typeface="Times New Roman" panose="02020603050405020304" pitchFamily="18" charset="0"/>
              </a:rPr>
              <a:t>Тогда предположили, что возможно в повседневной практике </a:t>
            </a:r>
            <a:r>
              <a:rPr lang="ru-RU" sz="3200" dirty="0" err="1">
                <a:latin typeface="Times New Roman" panose="02020603050405020304" pitchFamily="18" charset="0"/>
              </a:rPr>
              <a:t>кпелле</a:t>
            </a:r>
            <a:r>
              <a:rPr lang="ru-RU" sz="3200" dirty="0">
                <a:latin typeface="Times New Roman" panose="02020603050405020304" pitchFamily="18" charset="0"/>
              </a:rPr>
              <a:t>  не требуется запоминание некоего набора слов или объектов. Возможно, следует использовать задание, с которыми испытуемые стакиваются в обыденной жизни. Эта идея была проверена, в качестве стимульного материала использовался некий материал, и слова различными способами вплетались в повествование. 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ru-RU" sz="3200" dirty="0">
                <a:latin typeface="Times New Roman" panose="02020603050405020304" pitchFamily="18" charset="0"/>
              </a:rPr>
              <a:t>Такой способ предъявления задания оказался гораздо эффективнее. Таким образом, </a:t>
            </a:r>
            <a:r>
              <a:rPr lang="ru-RU" sz="3200" b="1" i="1" dirty="0">
                <a:latin typeface="Times New Roman" panose="02020603050405020304" pitchFamily="18" charset="0"/>
              </a:rPr>
              <a:t>в исследовании памяти важное значение, как и в исследовании интеллекта, отводится культурным различиям в организации повседневной жизнедеятельности.</a:t>
            </a:r>
            <a:r>
              <a:rPr lang="ru-RU" sz="3200" b="1" i="1" dirty="0"/>
              <a:t> </a:t>
            </a:r>
          </a:p>
          <a:p>
            <a:pPr eaLnBrk="1" hangingPunct="1">
              <a:lnSpc>
                <a:spcPct val="80000"/>
              </a:lnSpc>
            </a:pPr>
            <a:endParaRPr lang="ru-RU" sz="2000" b="1" i="1" dirty="0"/>
          </a:p>
        </p:txBody>
      </p:sp>
      <p:pic>
        <p:nvPicPr>
          <p:cNvPr id="8195" name="Рисунок 5" descr="УКГ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1974" y="500064"/>
            <a:ext cx="3995225" cy="607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216600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2031" y="154745"/>
            <a:ext cx="11099409" cy="4403187"/>
          </a:xfrm>
        </p:spPr>
        <p:txBody>
          <a:bodyPr>
            <a:normAutofit fontScale="92500" lnSpcReduction="20000"/>
          </a:bodyPr>
          <a:lstStyle/>
          <a:p>
            <a:pPr>
              <a:buFont typeface="Arial" charset="0"/>
              <a:buChar char="•"/>
              <a:defRPr/>
            </a:pPr>
            <a:r>
              <a:rPr lang="ru-RU" dirty="0" smtClean="0"/>
              <a:t>Ученые   сравнивали   процессы   запоминания    американских студентов и студентов из Ганы, которым рассказывали устные истории.</a:t>
            </a:r>
          </a:p>
          <a:p>
            <a:pPr>
              <a:buFont typeface="Arial" charset="0"/>
              <a:buChar char="•"/>
              <a:defRPr/>
            </a:pPr>
            <a:r>
              <a:rPr lang="ru-RU" dirty="0" smtClean="0"/>
              <a:t> </a:t>
            </a:r>
            <a:r>
              <a:rPr lang="ru-RU" dirty="0"/>
              <a:t>Те и другие запоминали рассказы и читали их вслух</a:t>
            </a:r>
            <a:r>
              <a:rPr lang="ru-RU" dirty="0" smtClean="0"/>
              <a:t>.</a:t>
            </a:r>
          </a:p>
          <a:p>
            <a:pPr>
              <a:buFont typeface="Arial" charset="0"/>
              <a:buChar char="•"/>
              <a:defRPr/>
            </a:pPr>
            <a:r>
              <a:rPr lang="ru-RU" dirty="0" smtClean="0"/>
              <a:t> </a:t>
            </a:r>
            <a:r>
              <a:rPr lang="ru-RU" dirty="0"/>
              <a:t>Росс и </a:t>
            </a:r>
            <a:r>
              <a:rPr lang="ru-RU" dirty="0" err="1"/>
              <a:t>Милссон</a:t>
            </a:r>
            <a:r>
              <a:rPr lang="ru-RU" dirty="0"/>
              <a:t> обнаружили, что в целом студенты из Ганы лучше американцев за­поминали рассказы. </a:t>
            </a:r>
            <a:endParaRPr lang="ru-RU" dirty="0" smtClean="0"/>
          </a:p>
          <a:p>
            <a:pPr>
              <a:buFont typeface="Arial" charset="0"/>
              <a:buChar char="•"/>
              <a:defRPr/>
            </a:pPr>
            <a:r>
              <a:rPr lang="ru-RU" dirty="0" smtClean="0"/>
              <a:t>Таким </a:t>
            </a:r>
            <a:r>
              <a:rPr lang="ru-RU" dirty="0"/>
              <a:t>образом, оказалось, что у носителей культуры с развитой устной традици­ей память действительно лучше</a:t>
            </a:r>
            <a:r>
              <a:rPr lang="ru-RU" dirty="0" smtClean="0"/>
              <a:t>.</a:t>
            </a:r>
          </a:p>
          <a:p>
            <a:pPr>
              <a:buFont typeface="Arial" charset="0"/>
              <a:buChar char="•"/>
              <a:defRPr/>
            </a:pPr>
            <a:r>
              <a:rPr lang="ru-RU" dirty="0" smtClean="0"/>
              <a:t> </a:t>
            </a:r>
            <a:r>
              <a:rPr lang="ru-RU" dirty="0"/>
              <a:t>Однако Коул и его коллеги (</a:t>
            </a:r>
            <a:r>
              <a:rPr lang="en-US" dirty="0"/>
              <a:t>Cole</a:t>
            </a:r>
            <a:r>
              <a:rPr lang="ru-RU" dirty="0"/>
              <a:t>, </a:t>
            </a:r>
            <a:r>
              <a:rPr lang="en-US" dirty="0"/>
              <a:t>Gay</a:t>
            </a:r>
            <a:r>
              <a:rPr lang="ru-RU" dirty="0"/>
              <a:t>, </a:t>
            </a:r>
            <a:r>
              <a:rPr lang="en-US" dirty="0"/>
              <a:t>Glick </a:t>
            </a:r>
            <a:r>
              <a:rPr lang="ru-RU" dirty="0"/>
              <a:t>&amp; </a:t>
            </a:r>
            <a:r>
              <a:rPr lang="en-US" dirty="0"/>
              <a:t>Sharp</a:t>
            </a:r>
            <a:r>
              <a:rPr lang="ru-RU" dirty="0"/>
              <a:t>, 1971) обна­ружили, что неграмотные африканские испытуе­мые показали гораздо худшие результаты, воспро­изводя списки слов, чем когда воспроизводили рассказы. </a:t>
            </a:r>
            <a:endParaRPr lang="ru-RU" dirty="0" smtClean="0"/>
          </a:p>
          <a:p>
            <a:pPr>
              <a:buFont typeface="Arial" charset="0"/>
              <a:buChar char="•"/>
              <a:defRPr/>
            </a:pPr>
            <a:r>
              <a:rPr lang="ru-RU" dirty="0" smtClean="0"/>
              <a:t>Эти </a:t>
            </a:r>
            <a:r>
              <a:rPr lang="ru-RU" dirty="0"/>
              <a:t>данные показывают, что культурные отличия в запоминании как функции устной тра­диции ограничиваются лишь значимым материа­лом</a:t>
            </a:r>
            <a:r>
              <a:rPr lang="ru-RU" dirty="0" smtClean="0"/>
              <a:t>.</a:t>
            </a:r>
          </a:p>
        </p:txBody>
      </p:sp>
      <p:pic>
        <p:nvPicPr>
          <p:cNvPr id="11267" name="Picture 2" descr="C:\Documents and Settings\ZVEZDA\Рабочий стол\этнопсих-я\74452511_pamya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25" y="4557932"/>
            <a:ext cx="4762500" cy="2300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3772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62708"/>
            <a:ext cx="10515600" cy="6049107"/>
          </a:xfrm>
        </p:spPr>
        <p:txBody>
          <a:bodyPr/>
          <a:lstStyle/>
          <a:p>
            <a:r>
              <a:rPr lang="ru-RU" sz="3200" b="1" i="1" dirty="0"/>
              <a:t>Запоминание и эффект серийного расположения</a:t>
            </a:r>
          </a:p>
          <a:p>
            <a:r>
              <a:rPr lang="ru-RU" sz="3200" dirty="0"/>
              <a:t>Один из самых хорошо известных аспектов памя­ти — это </a:t>
            </a:r>
            <a:r>
              <a:rPr lang="ru-RU" sz="3200" b="1" dirty="0"/>
              <a:t>эффект серийного расположения. </a:t>
            </a:r>
            <a:endParaRPr lang="ru-RU" sz="3200" b="1" dirty="0" smtClean="0"/>
          </a:p>
          <a:p>
            <a:r>
              <a:rPr lang="ru-RU" sz="3200" dirty="0" smtClean="0"/>
              <a:t>Ре­зультаты </a:t>
            </a:r>
            <a:r>
              <a:rPr lang="ru-RU" sz="3200" dirty="0"/>
              <a:t>экспериментов позволяют сделать пред­положение, что мы запоминаем предметы лучше, если они попадаются нам в списке первыми (эф­фект первичности) или последними (эффект но­визны). </a:t>
            </a:r>
            <a:endParaRPr lang="ru-RU" sz="3200" dirty="0" smtClean="0"/>
          </a:p>
          <a:p>
            <a:r>
              <a:rPr lang="ru-RU" sz="3200" dirty="0" smtClean="0"/>
              <a:t>Интересно</a:t>
            </a:r>
            <a:r>
              <a:rPr lang="ru-RU" sz="3200" dirty="0"/>
              <a:t>, что Коул и </a:t>
            </a:r>
            <a:r>
              <a:rPr lang="ru-RU" sz="3200" dirty="0" err="1"/>
              <a:t>Скрибнер</a:t>
            </a:r>
            <a:r>
              <a:rPr lang="ru-RU" sz="3200" dirty="0"/>
              <a:t> (</a:t>
            </a:r>
            <a:r>
              <a:rPr lang="en-US" sz="3200" dirty="0"/>
              <a:t>Cole </a:t>
            </a:r>
            <a:r>
              <a:rPr lang="ru-RU" sz="3200" dirty="0"/>
              <a:t>&amp; </a:t>
            </a:r>
            <a:r>
              <a:rPr lang="en-US" sz="3200" dirty="0"/>
              <a:t>Scribner</a:t>
            </a:r>
            <a:r>
              <a:rPr lang="ru-RU" sz="3200" dirty="0"/>
              <a:t>, 1974) не обнаружили связи между серий­ным расположением и вероятностью того, что предмет запомнится, когда изучали память пред­ставителей живущего в Либерии племени </a:t>
            </a:r>
            <a:r>
              <a:rPr lang="ru-RU" sz="3200" dirty="0" err="1"/>
              <a:t>крелль</a:t>
            </a:r>
            <a:r>
              <a:rPr lang="ru-RU" sz="32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1603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7286" y="267286"/>
            <a:ext cx="11619914" cy="6590714"/>
          </a:xfrm>
        </p:spPr>
        <p:txBody>
          <a:bodyPr>
            <a:normAutofit/>
          </a:bodyPr>
          <a:lstStyle/>
          <a:p>
            <a:r>
              <a:rPr lang="ru-RU" b="1" i="1" dirty="0"/>
              <a:t>Процесс запоминания</a:t>
            </a:r>
            <a:r>
              <a:rPr lang="ru-RU" dirty="0"/>
              <a:t> — </a:t>
            </a:r>
            <a:r>
              <a:rPr lang="ru-RU" b="1" i="1" dirty="0"/>
              <a:t>метафора компьютера</a:t>
            </a:r>
          </a:p>
          <a:p>
            <a:r>
              <a:rPr lang="ru-RU" dirty="0" smtClean="0"/>
              <a:t>Вагнер </a:t>
            </a:r>
            <a:r>
              <a:rPr lang="ru-RU" dirty="0"/>
              <a:t>(</a:t>
            </a:r>
            <a:r>
              <a:rPr lang="en-US" dirty="0"/>
              <a:t>Wagner</a:t>
            </a:r>
            <a:r>
              <a:rPr lang="ru-RU" dirty="0"/>
              <a:t>, 1980) сделал предположение о том, что эффект первичности зависит от много­кратного повторения того, что вы пытаетесь запом­нить, и что эта стратегия памяти связана с обуче­нием. </a:t>
            </a:r>
            <a:endParaRPr lang="ru-RU" dirty="0" smtClean="0"/>
          </a:p>
          <a:p>
            <a:r>
              <a:rPr lang="ru-RU" dirty="0" smtClean="0"/>
              <a:t>Вагнер сравнил </a:t>
            </a:r>
            <a:r>
              <a:rPr lang="ru-RU" dirty="0"/>
              <a:t>группы марокканских детей, которые ходили и не ходили в школу, и обнаружил, что эффект первичности был намного сильнее у детей, посещавших школу. </a:t>
            </a:r>
            <a:endParaRPr lang="ru-RU" dirty="0" smtClean="0"/>
          </a:p>
          <a:p>
            <a:r>
              <a:rPr lang="ru-RU" dirty="0" smtClean="0"/>
              <a:t>Вагнер </a:t>
            </a:r>
            <a:r>
              <a:rPr lang="ru-RU" dirty="0"/>
              <a:t>выдвинул гипо­тезу, что процесс запоминания, подобно компью­теру, имеет две части: </a:t>
            </a:r>
            <a:endParaRPr lang="ru-RU" dirty="0" smtClean="0"/>
          </a:p>
          <a:p>
            <a:r>
              <a:rPr lang="ru-RU" dirty="0" smtClean="0"/>
              <a:t>«</a:t>
            </a:r>
            <a:r>
              <a:rPr lang="ru-RU" dirty="0"/>
              <a:t>железо» — базовую огра­ниченную память, неизменную в разных культу­рах; </a:t>
            </a:r>
            <a:endParaRPr lang="ru-RU" dirty="0" smtClean="0"/>
          </a:p>
          <a:p>
            <a:r>
              <a:rPr lang="ru-RU" dirty="0" smtClean="0"/>
              <a:t>и </a:t>
            </a:r>
            <a:r>
              <a:rPr lang="ru-RU" dirty="0"/>
              <a:t>«программное обеспечение» — память, которую мы развиваем, когда пытаемся запомнить то, что учили. </a:t>
            </a:r>
            <a:endParaRPr lang="ru-RU" dirty="0" smtClean="0"/>
          </a:p>
          <a:p>
            <a:r>
              <a:rPr lang="ru-RU" dirty="0" smtClean="0"/>
              <a:t>Именно </a:t>
            </a:r>
            <a:r>
              <a:rPr lang="ru-RU" dirty="0"/>
              <a:t>программируемая часть в разных культурах варьирует.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6304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6437" y="0"/>
            <a:ext cx="11085341" cy="6654018"/>
          </a:xfrm>
        </p:spPr>
        <p:txBody>
          <a:bodyPr>
            <a:normAutofit/>
          </a:bodyPr>
          <a:lstStyle/>
          <a:p>
            <a:r>
              <a:rPr lang="ru-RU" b="1" i="1" dirty="0"/>
              <a:t>Память и систематическое образование</a:t>
            </a:r>
          </a:p>
          <a:p>
            <a:r>
              <a:rPr lang="ru-RU" dirty="0"/>
              <a:t>На способность запоминать несвязанную информа­цию, по-видимому, оказывает влияние не столько культура, сколько тот факт, посещают люди школу или нет. </a:t>
            </a:r>
            <a:endParaRPr lang="ru-RU" dirty="0" smtClean="0"/>
          </a:p>
          <a:p>
            <a:r>
              <a:rPr lang="ru-RU" dirty="0" smtClean="0"/>
              <a:t>Учителя </a:t>
            </a:r>
            <a:r>
              <a:rPr lang="ru-RU" dirty="0"/>
              <a:t>ждут от детей, что те будут запо­минать буквы, таблицу умножения, правила и фор­мулы. </a:t>
            </a:r>
            <a:endParaRPr lang="ru-RU" dirty="0" smtClean="0"/>
          </a:p>
          <a:p>
            <a:r>
              <a:rPr lang="ru-RU" dirty="0" smtClean="0"/>
              <a:t>Испытуемые</a:t>
            </a:r>
            <a:r>
              <a:rPr lang="ru-RU" dirty="0"/>
              <a:t>, посещавшие школу, следова­тельно, обладали большей практикой запоминания, чем люди, не учившиеся в школе.</a:t>
            </a:r>
          </a:p>
          <a:p>
            <a:r>
              <a:rPr lang="ru-RU" dirty="0"/>
              <a:t>Исследование </a:t>
            </a:r>
            <a:r>
              <a:rPr lang="ru-RU" dirty="0" err="1"/>
              <a:t>Скрибнера</a:t>
            </a:r>
            <a:r>
              <a:rPr lang="ru-RU" dirty="0"/>
              <a:t> (</a:t>
            </a:r>
            <a:r>
              <a:rPr lang="en-US" dirty="0"/>
              <a:t>Scribner</a:t>
            </a:r>
            <a:r>
              <a:rPr lang="ru-RU" dirty="0"/>
              <a:t>, 1974), ко­торый провел серию экспериментов с образован­ными и необразованными африканцами, подтвер­дило эту идею. </a:t>
            </a:r>
            <a:endParaRPr lang="ru-RU" dirty="0" smtClean="0"/>
          </a:p>
          <a:p>
            <a:r>
              <a:rPr lang="ru-RU" dirty="0" smtClean="0"/>
              <a:t>Образованные </a:t>
            </a:r>
            <a:r>
              <a:rPr lang="ru-RU" dirty="0"/>
              <a:t>африканцы были способны вспомнить списки слов в той же степе­ни, что и американские испытуемые, тогда как не­образованные африканцы запоминали меньше слов.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21184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1014</Words>
  <Application>Microsoft Office PowerPoint</Application>
  <PresentationFormat>Широкоэкранный</PresentationFormat>
  <Paragraphs>53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КУЛЬТУРА И ПАМЯТЬ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Хабижановна</dc:creator>
  <cp:lastModifiedBy>Ольга Хабижановна</cp:lastModifiedBy>
  <cp:revision>19</cp:revision>
  <dcterms:created xsi:type="dcterms:W3CDTF">2019-03-02T16:29:21Z</dcterms:created>
  <dcterms:modified xsi:type="dcterms:W3CDTF">2019-04-04T17:51:43Z</dcterms:modified>
</cp:coreProperties>
</file>